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2" r:id="rId2"/>
    <p:sldId id="258" r:id="rId3"/>
    <p:sldId id="256" r:id="rId4"/>
    <p:sldId id="257" r:id="rId5"/>
    <p:sldId id="259" r:id="rId6"/>
    <p:sldId id="260" r:id="rId7"/>
    <p:sldId id="261" r:id="rId8"/>
    <p:sldId id="262" r:id="rId9"/>
    <p:sldId id="263" r:id="rId10"/>
    <p:sldId id="264" r:id="rId11"/>
    <p:sldId id="265" r:id="rId12"/>
    <p:sldId id="273" r:id="rId13"/>
    <p:sldId id="274" r:id="rId14"/>
    <p:sldId id="266" r:id="rId15"/>
    <p:sldId id="267" r:id="rId16"/>
    <p:sldId id="268" r:id="rId17"/>
    <p:sldId id="269" r:id="rId18"/>
    <p:sldId id="270" r:id="rId19"/>
    <p:sldId id="271"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05" autoAdjust="0"/>
    <p:restoredTop sz="94660"/>
  </p:normalViewPr>
  <p:slideViewPr>
    <p:cSldViewPr snapToGrid="0" snapToObjects="1">
      <p:cViewPr varScale="1">
        <p:scale>
          <a:sx n="71" d="100"/>
          <a:sy n="71" d="100"/>
        </p:scale>
        <p:origin x="-1432" y="-184"/>
      </p:cViewPr>
      <p:guideLst>
        <p:guide orient="horz" pos="2160"/>
        <p:guide pos="5759"/>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FC47D4-D89B-D241-AB0D-63C3865BB19E}" type="datetimeFigureOut">
              <a:rPr lang="en-US" smtClean="0"/>
              <a:t>3/30/14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0AD08E-FEEE-C942-870D-387590066419}" type="slidenum">
              <a:rPr lang="en-US" smtClean="0"/>
              <a:t>‹#›</a:t>
            </a:fld>
            <a:endParaRPr lang="en-US"/>
          </a:p>
        </p:txBody>
      </p:sp>
    </p:spTree>
    <p:extLst>
      <p:ext uri="{BB962C8B-B14F-4D97-AF65-F5344CB8AC3E}">
        <p14:creationId xmlns:p14="http://schemas.microsoft.com/office/powerpoint/2010/main" val="20247219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FC47D4-D89B-D241-AB0D-63C3865BB19E}" type="datetimeFigureOut">
              <a:rPr lang="en-US" smtClean="0"/>
              <a:t>3/30/14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0AD08E-FEEE-C942-870D-387590066419}" type="slidenum">
              <a:rPr lang="en-US" smtClean="0"/>
              <a:t>‹#›</a:t>
            </a:fld>
            <a:endParaRPr lang="en-US"/>
          </a:p>
        </p:txBody>
      </p:sp>
    </p:spTree>
    <p:extLst>
      <p:ext uri="{BB962C8B-B14F-4D97-AF65-F5344CB8AC3E}">
        <p14:creationId xmlns:p14="http://schemas.microsoft.com/office/powerpoint/2010/main" val="1636811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FC47D4-D89B-D241-AB0D-63C3865BB19E}" type="datetimeFigureOut">
              <a:rPr lang="en-US" smtClean="0"/>
              <a:t>3/30/14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0AD08E-FEEE-C942-870D-387590066419}" type="slidenum">
              <a:rPr lang="en-US" smtClean="0"/>
              <a:t>‹#›</a:t>
            </a:fld>
            <a:endParaRPr lang="en-US"/>
          </a:p>
        </p:txBody>
      </p:sp>
    </p:spTree>
    <p:extLst>
      <p:ext uri="{BB962C8B-B14F-4D97-AF65-F5344CB8AC3E}">
        <p14:creationId xmlns:p14="http://schemas.microsoft.com/office/powerpoint/2010/main" val="4047668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FC47D4-D89B-D241-AB0D-63C3865BB19E}" type="datetimeFigureOut">
              <a:rPr lang="en-US" smtClean="0"/>
              <a:t>3/30/14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0AD08E-FEEE-C942-870D-387590066419}" type="slidenum">
              <a:rPr lang="en-US" smtClean="0"/>
              <a:t>‹#›</a:t>
            </a:fld>
            <a:endParaRPr lang="en-US"/>
          </a:p>
        </p:txBody>
      </p:sp>
    </p:spTree>
    <p:extLst>
      <p:ext uri="{BB962C8B-B14F-4D97-AF65-F5344CB8AC3E}">
        <p14:creationId xmlns:p14="http://schemas.microsoft.com/office/powerpoint/2010/main" val="1727285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FC47D4-D89B-D241-AB0D-63C3865BB19E}" type="datetimeFigureOut">
              <a:rPr lang="en-US" smtClean="0"/>
              <a:t>3/30/14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0AD08E-FEEE-C942-870D-387590066419}" type="slidenum">
              <a:rPr lang="en-US" smtClean="0"/>
              <a:t>‹#›</a:t>
            </a:fld>
            <a:endParaRPr lang="en-US"/>
          </a:p>
        </p:txBody>
      </p:sp>
    </p:spTree>
    <p:extLst>
      <p:ext uri="{BB962C8B-B14F-4D97-AF65-F5344CB8AC3E}">
        <p14:creationId xmlns:p14="http://schemas.microsoft.com/office/powerpoint/2010/main" val="1308058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FC47D4-D89B-D241-AB0D-63C3865BB19E}" type="datetimeFigureOut">
              <a:rPr lang="en-US" smtClean="0"/>
              <a:t>3/30/14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0AD08E-FEEE-C942-870D-387590066419}" type="slidenum">
              <a:rPr lang="en-US" smtClean="0"/>
              <a:t>‹#›</a:t>
            </a:fld>
            <a:endParaRPr lang="en-US"/>
          </a:p>
        </p:txBody>
      </p:sp>
    </p:spTree>
    <p:extLst>
      <p:ext uri="{BB962C8B-B14F-4D97-AF65-F5344CB8AC3E}">
        <p14:creationId xmlns:p14="http://schemas.microsoft.com/office/powerpoint/2010/main" val="3633951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FC47D4-D89B-D241-AB0D-63C3865BB19E}" type="datetimeFigureOut">
              <a:rPr lang="en-US" smtClean="0"/>
              <a:t>3/30/14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0AD08E-FEEE-C942-870D-387590066419}" type="slidenum">
              <a:rPr lang="en-US" smtClean="0"/>
              <a:t>‹#›</a:t>
            </a:fld>
            <a:endParaRPr lang="en-US"/>
          </a:p>
        </p:txBody>
      </p:sp>
    </p:spTree>
    <p:extLst>
      <p:ext uri="{BB962C8B-B14F-4D97-AF65-F5344CB8AC3E}">
        <p14:creationId xmlns:p14="http://schemas.microsoft.com/office/powerpoint/2010/main" val="2166580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FC47D4-D89B-D241-AB0D-63C3865BB19E}" type="datetimeFigureOut">
              <a:rPr lang="en-US" smtClean="0"/>
              <a:t>3/30/14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0AD08E-FEEE-C942-870D-387590066419}" type="slidenum">
              <a:rPr lang="en-US" smtClean="0"/>
              <a:t>‹#›</a:t>
            </a:fld>
            <a:endParaRPr lang="en-US"/>
          </a:p>
        </p:txBody>
      </p:sp>
    </p:spTree>
    <p:extLst>
      <p:ext uri="{BB962C8B-B14F-4D97-AF65-F5344CB8AC3E}">
        <p14:creationId xmlns:p14="http://schemas.microsoft.com/office/powerpoint/2010/main" val="1940738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FC47D4-D89B-D241-AB0D-63C3865BB19E}" type="datetimeFigureOut">
              <a:rPr lang="en-US" smtClean="0"/>
              <a:t>3/30/14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0AD08E-FEEE-C942-870D-387590066419}" type="slidenum">
              <a:rPr lang="en-US" smtClean="0"/>
              <a:t>‹#›</a:t>
            </a:fld>
            <a:endParaRPr lang="en-US"/>
          </a:p>
        </p:txBody>
      </p:sp>
    </p:spTree>
    <p:extLst>
      <p:ext uri="{BB962C8B-B14F-4D97-AF65-F5344CB8AC3E}">
        <p14:creationId xmlns:p14="http://schemas.microsoft.com/office/powerpoint/2010/main" val="4066164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FC47D4-D89B-D241-AB0D-63C3865BB19E}" type="datetimeFigureOut">
              <a:rPr lang="en-US" smtClean="0"/>
              <a:t>3/30/14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0AD08E-FEEE-C942-870D-387590066419}" type="slidenum">
              <a:rPr lang="en-US" smtClean="0"/>
              <a:t>‹#›</a:t>
            </a:fld>
            <a:endParaRPr lang="en-US"/>
          </a:p>
        </p:txBody>
      </p:sp>
    </p:spTree>
    <p:extLst>
      <p:ext uri="{BB962C8B-B14F-4D97-AF65-F5344CB8AC3E}">
        <p14:creationId xmlns:p14="http://schemas.microsoft.com/office/powerpoint/2010/main" val="1696213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FC47D4-D89B-D241-AB0D-63C3865BB19E}" type="datetimeFigureOut">
              <a:rPr lang="en-US" smtClean="0"/>
              <a:t>3/30/14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0AD08E-FEEE-C942-870D-387590066419}" type="slidenum">
              <a:rPr lang="en-US" smtClean="0"/>
              <a:t>‹#›</a:t>
            </a:fld>
            <a:endParaRPr lang="en-US"/>
          </a:p>
        </p:txBody>
      </p:sp>
    </p:spTree>
    <p:extLst>
      <p:ext uri="{BB962C8B-B14F-4D97-AF65-F5344CB8AC3E}">
        <p14:creationId xmlns:p14="http://schemas.microsoft.com/office/powerpoint/2010/main" val="91475818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FC47D4-D89B-D241-AB0D-63C3865BB19E}" type="datetimeFigureOut">
              <a:rPr lang="en-US" smtClean="0"/>
              <a:t>3/30/14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0AD08E-FEEE-C942-870D-387590066419}" type="slidenum">
              <a:rPr lang="en-US" smtClean="0"/>
              <a:t>‹#›</a:t>
            </a:fld>
            <a:endParaRPr lang="en-US"/>
          </a:p>
        </p:txBody>
      </p:sp>
    </p:spTree>
    <p:extLst>
      <p:ext uri="{BB962C8B-B14F-4D97-AF65-F5344CB8AC3E}">
        <p14:creationId xmlns:p14="http://schemas.microsoft.com/office/powerpoint/2010/main" val="32503778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7190"/>
            <a:ext cx="7772400" cy="1232611"/>
          </a:xfrm>
        </p:spPr>
        <p:txBody>
          <a:bodyPr/>
          <a:lstStyle/>
          <a:p>
            <a:r>
              <a:rPr lang="en-US" sz="3600" dirty="0" smtClean="0">
                <a:latin typeface="Lucida Calligraphy"/>
                <a:cs typeface="Lucida Calligraphy"/>
              </a:rPr>
              <a:t>Now &amp; Ben: </a:t>
            </a:r>
            <a:r>
              <a:rPr lang="en-US" dirty="0" smtClean="0">
                <a:latin typeface="Lucida Calligraphy"/>
                <a:cs typeface="Lucida Calligraphy"/>
              </a:rPr>
              <a:t/>
            </a:r>
            <a:br>
              <a:rPr lang="en-US" dirty="0" smtClean="0">
                <a:latin typeface="Lucida Calligraphy"/>
                <a:cs typeface="Lucida Calligraphy"/>
              </a:rPr>
            </a:br>
            <a:r>
              <a:rPr lang="en-US" sz="2000" dirty="0" smtClean="0">
                <a:latin typeface="Lucida Calligraphy"/>
                <a:cs typeface="Lucida Calligraphy"/>
              </a:rPr>
              <a:t>A Common Core STEM Lesson</a:t>
            </a:r>
            <a:endParaRPr lang="en-US" sz="2000" dirty="0">
              <a:latin typeface="Lucida Calligraphy"/>
              <a:cs typeface="Lucida Calligraphy"/>
            </a:endParaRPr>
          </a:p>
        </p:txBody>
      </p:sp>
      <p:sp>
        <p:nvSpPr>
          <p:cNvPr id="3" name="Subtitle 2"/>
          <p:cNvSpPr>
            <a:spLocks noGrp="1"/>
          </p:cNvSpPr>
          <p:nvPr>
            <p:ph type="subTitle" idx="1"/>
          </p:nvPr>
        </p:nvSpPr>
        <p:spPr>
          <a:xfrm>
            <a:off x="0" y="840759"/>
            <a:ext cx="4572000" cy="6017241"/>
          </a:xfrm>
        </p:spPr>
        <p:txBody>
          <a:bodyPr>
            <a:normAutofit fontScale="85000" lnSpcReduction="10000"/>
          </a:bodyPr>
          <a:lstStyle/>
          <a:p>
            <a:pPr algn="l"/>
            <a:r>
              <a:rPr lang="en-US" sz="1500" b="1" dirty="0" smtClean="0">
                <a:solidFill>
                  <a:schemeClr val="tx1"/>
                </a:solidFill>
              </a:rPr>
              <a:t>Standards:</a:t>
            </a:r>
          </a:p>
          <a:p>
            <a:pPr algn="l"/>
            <a:r>
              <a:rPr lang="en-US" sz="1200" dirty="0">
                <a:solidFill>
                  <a:schemeClr val="tx1"/>
                </a:solidFill>
              </a:rPr>
              <a:t>RI.</a:t>
            </a:r>
            <a:r>
              <a:rPr lang="en-US" sz="1200" dirty="0" smtClean="0">
                <a:solidFill>
                  <a:schemeClr val="tx1"/>
                </a:solidFill>
              </a:rPr>
              <a:t>2.3  Describe </a:t>
            </a:r>
            <a:r>
              <a:rPr lang="en-US" sz="1200" dirty="0">
                <a:solidFill>
                  <a:schemeClr val="tx1"/>
                </a:solidFill>
              </a:rPr>
              <a:t>the connection between a series of historical events, scientific ideas or concepts, or steps in technical procedures in a text</a:t>
            </a:r>
            <a:r>
              <a:rPr lang="en-US" sz="1200" dirty="0" smtClean="0">
                <a:solidFill>
                  <a:schemeClr val="tx1"/>
                </a:solidFill>
              </a:rPr>
              <a:t>.</a:t>
            </a:r>
          </a:p>
          <a:p>
            <a:pPr algn="l"/>
            <a:r>
              <a:rPr lang="en-US" sz="1200" dirty="0">
                <a:solidFill>
                  <a:schemeClr val="tx1"/>
                </a:solidFill>
              </a:rPr>
              <a:t>RI.</a:t>
            </a:r>
            <a:r>
              <a:rPr lang="en-US" sz="1200" dirty="0" smtClean="0">
                <a:solidFill>
                  <a:schemeClr val="tx1"/>
                </a:solidFill>
              </a:rPr>
              <a:t>2.10  By </a:t>
            </a:r>
            <a:r>
              <a:rPr lang="en-US" sz="1200" dirty="0">
                <a:solidFill>
                  <a:schemeClr val="tx1"/>
                </a:solidFill>
              </a:rPr>
              <a:t>the end of year, read and comprehend informational texts, including history/social studies, science, and technical texts, in the grades 2-3 text complexity band proficiently, with scaffolding as needed at the high end of the range</a:t>
            </a:r>
            <a:r>
              <a:rPr lang="en-US" sz="1200" dirty="0" smtClean="0">
                <a:solidFill>
                  <a:schemeClr val="tx1"/>
                </a:solidFill>
              </a:rPr>
              <a:t>.</a:t>
            </a:r>
          </a:p>
          <a:p>
            <a:pPr algn="l"/>
            <a:r>
              <a:rPr lang="en-US" sz="1200" dirty="0">
                <a:solidFill>
                  <a:schemeClr val="tx1"/>
                </a:solidFill>
              </a:rPr>
              <a:t>L.</a:t>
            </a:r>
            <a:r>
              <a:rPr lang="en-US" sz="1200" dirty="0" smtClean="0">
                <a:solidFill>
                  <a:schemeClr val="tx1"/>
                </a:solidFill>
              </a:rPr>
              <a:t>2.6  Use </a:t>
            </a:r>
            <a:r>
              <a:rPr lang="en-US" sz="1200" dirty="0">
                <a:solidFill>
                  <a:schemeClr val="tx1"/>
                </a:solidFill>
              </a:rPr>
              <a:t>words and phrases acquired through conversations, reading and being read to, and responding to texts, including using adjectives and adverbs to describe (e.g., </a:t>
            </a:r>
            <a:r>
              <a:rPr lang="en-US" sz="1200" i="1" dirty="0">
                <a:solidFill>
                  <a:schemeClr val="tx1"/>
                </a:solidFill>
              </a:rPr>
              <a:t>When other kids are happy that makes me happy</a:t>
            </a:r>
            <a:r>
              <a:rPr lang="en-US" sz="1200" dirty="0">
                <a:solidFill>
                  <a:schemeClr val="tx1"/>
                </a:solidFill>
              </a:rPr>
              <a:t>).</a:t>
            </a:r>
            <a:endParaRPr lang="en-US" sz="1200" dirty="0" smtClean="0">
              <a:solidFill>
                <a:schemeClr val="tx1"/>
              </a:solidFill>
            </a:endParaRPr>
          </a:p>
          <a:p>
            <a:pPr algn="l"/>
            <a:r>
              <a:rPr lang="en-US" sz="1200" dirty="0">
                <a:solidFill>
                  <a:schemeClr val="tx1"/>
                </a:solidFill>
              </a:rPr>
              <a:t>L.2.5.</a:t>
            </a:r>
            <a:r>
              <a:rPr lang="en-US" sz="1200" dirty="0" smtClean="0">
                <a:solidFill>
                  <a:schemeClr val="tx1"/>
                </a:solidFill>
              </a:rPr>
              <a:t>A  Identify </a:t>
            </a:r>
            <a:r>
              <a:rPr lang="en-US" sz="1200" dirty="0">
                <a:solidFill>
                  <a:schemeClr val="tx1"/>
                </a:solidFill>
              </a:rPr>
              <a:t>real-life connections between words and their use (e.g., </a:t>
            </a:r>
            <a:r>
              <a:rPr lang="en-US" sz="1200" i="1" dirty="0">
                <a:solidFill>
                  <a:schemeClr val="tx1"/>
                </a:solidFill>
              </a:rPr>
              <a:t>describe foods that are spicy or juicy</a:t>
            </a:r>
            <a:r>
              <a:rPr lang="en-US" sz="1200" dirty="0">
                <a:solidFill>
                  <a:schemeClr val="tx1"/>
                </a:solidFill>
              </a:rPr>
              <a:t>)</a:t>
            </a:r>
            <a:r>
              <a:rPr lang="en-US" sz="1200" dirty="0" smtClean="0">
                <a:solidFill>
                  <a:schemeClr val="tx1"/>
                </a:solidFill>
              </a:rPr>
              <a:t>.</a:t>
            </a:r>
          </a:p>
          <a:p>
            <a:pPr algn="l"/>
            <a:r>
              <a:rPr lang="en-US" sz="1200" dirty="0" smtClean="0">
                <a:solidFill>
                  <a:schemeClr val="tx1"/>
                </a:solidFill>
              </a:rPr>
              <a:t>2.1  Participate </a:t>
            </a:r>
            <a:r>
              <a:rPr lang="en-US" sz="1200" dirty="0">
                <a:solidFill>
                  <a:schemeClr val="tx1"/>
                </a:solidFill>
              </a:rPr>
              <a:t>in collaborative conversations with diverse partners about </a:t>
            </a:r>
            <a:r>
              <a:rPr lang="en-US" sz="1200" i="1" dirty="0">
                <a:solidFill>
                  <a:schemeClr val="tx1"/>
                </a:solidFill>
              </a:rPr>
              <a:t>grade 2 topics and texts</a:t>
            </a:r>
            <a:r>
              <a:rPr lang="en-US" sz="1200" dirty="0">
                <a:solidFill>
                  <a:schemeClr val="tx1"/>
                </a:solidFill>
              </a:rPr>
              <a:t> with peers and adults in small and larger groups.</a:t>
            </a:r>
            <a:endParaRPr lang="en-US" sz="1200" dirty="0" smtClean="0">
              <a:solidFill>
                <a:schemeClr val="tx1"/>
              </a:solidFill>
            </a:endParaRPr>
          </a:p>
          <a:p>
            <a:pPr algn="l"/>
            <a:r>
              <a:rPr lang="en-US" sz="1200" dirty="0">
                <a:solidFill>
                  <a:schemeClr val="tx1"/>
                </a:solidFill>
              </a:rPr>
              <a:t>SL.</a:t>
            </a:r>
            <a:r>
              <a:rPr lang="en-US" sz="1200" dirty="0" smtClean="0">
                <a:solidFill>
                  <a:schemeClr val="tx1"/>
                </a:solidFill>
              </a:rPr>
              <a:t>2.6  Produce </a:t>
            </a:r>
            <a:r>
              <a:rPr lang="en-US" sz="1200" dirty="0">
                <a:solidFill>
                  <a:schemeClr val="tx1"/>
                </a:solidFill>
              </a:rPr>
              <a:t>complete sentences when appropriate to task and situation in order to provide requested detail or clarification</a:t>
            </a:r>
            <a:r>
              <a:rPr lang="en-US" sz="1200" dirty="0" smtClean="0">
                <a:solidFill>
                  <a:schemeClr val="tx1"/>
                </a:solidFill>
              </a:rPr>
              <a:t>.</a:t>
            </a:r>
          </a:p>
          <a:p>
            <a:pPr algn="l"/>
            <a:r>
              <a:rPr lang="en-US" sz="1200" dirty="0" smtClean="0">
                <a:solidFill>
                  <a:schemeClr val="tx1"/>
                </a:solidFill>
              </a:rPr>
              <a:t>2.7  Participate </a:t>
            </a:r>
            <a:r>
              <a:rPr lang="en-US" sz="1200" dirty="0">
                <a:solidFill>
                  <a:schemeClr val="tx1"/>
                </a:solidFill>
              </a:rPr>
              <a:t>in shared research and writing projects (e.g., read a number of books on a single topic to produce a report; record science observations)</a:t>
            </a:r>
            <a:r>
              <a:rPr lang="en-US" sz="1200" dirty="0" smtClean="0">
                <a:solidFill>
                  <a:schemeClr val="tx1"/>
                </a:solidFill>
              </a:rPr>
              <a:t>.</a:t>
            </a:r>
          </a:p>
          <a:p>
            <a:pPr algn="l"/>
            <a:r>
              <a:rPr lang="en-US" sz="1500" b="1" dirty="0" smtClean="0">
                <a:solidFill>
                  <a:schemeClr val="tx1"/>
                </a:solidFill>
              </a:rPr>
              <a:t>Student Objectives Statements:</a:t>
            </a:r>
          </a:p>
          <a:p>
            <a:pPr algn="l"/>
            <a:r>
              <a:rPr lang="en-US" sz="1200" dirty="0" smtClean="0">
                <a:solidFill>
                  <a:schemeClr val="tx1"/>
                </a:solidFill>
              </a:rPr>
              <a:t>I can read with understanding and answer questions about second grade stories (Who? Did What? When? Where? Why?).</a:t>
            </a:r>
          </a:p>
          <a:p>
            <a:pPr algn="l"/>
            <a:r>
              <a:rPr lang="en-US" sz="1200" dirty="0" smtClean="0">
                <a:solidFill>
                  <a:schemeClr val="tx1"/>
                </a:solidFill>
              </a:rPr>
              <a:t>I can work with a group to brainstorm and discuss problems and solutions.</a:t>
            </a:r>
          </a:p>
          <a:p>
            <a:pPr algn="l"/>
            <a:r>
              <a:rPr lang="en-US" sz="1200" dirty="0" smtClean="0">
                <a:solidFill>
                  <a:schemeClr val="tx1"/>
                </a:solidFill>
              </a:rPr>
              <a:t>I can build an invention to solve a problem. </a:t>
            </a:r>
          </a:p>
          <a:p>
            <a:pPr algn="l"/>
            <a:r>
              <a:rPr lang="en-US" sz="1200" dirty="0" smtClean="0">
                <a:solidFill>
                  <a:schemeClr val="tx1"/>
                </a:solidFill>
              </a:rPr>
              <a:t>I can  explain in writing what my invention does and how I made it. </a:t>
            </a:r>
          </a:p>
          <a:p>
            <a:pPr algn="l"/>
            <a:r>
              <a:rPr lang="en-US" sz="1200" dirty="0" smtClean="0">
                <a:solidFill>
                  <a:schemeClr val="tx1"/>
                </a:solidFill>
              </a:rPr>
              <a:t>I can describe Ben Franklin and his accomplishments.</a:t>
            </a:r>
          </a:p>
          <a:p>
            <a:pPr algn="l"/>
            <a:r>
              <a:rPr lang="en-US" sz="1200" dirty="0" smtClean="0">
                <a:solidFill>
                  <a:schemeClr val="tx1"/>
                </a:solidFill>
              </a:rPr>
              <a:t>I can use nouns, verbs and adjectives to create a poem. </a:t>
            </a:r>
          </a:p>
          <a:p>
            <a:pPr algn="l"/>
            <a:r>
              <a:rPr lang="en-US" sz="1200" dirty="0" smtClean="0">
                <a:solidFill>
                  <a:schemeClr val="tx1"/>
                </a:solidFill>
              </a:rPr>
              <a:t>Essential Questions:</a:t>
            </a:r>
          </a:p>
          <a:p>
            <a:pPr algn="l"/>
            <a:r>
              <a:rPr lang="en-US" sz="1200" dirty="0" smtClean="0">
                <a:solidFill>
                  <a:schemeClr val="tx1"/>
                </a:solidFill>
              </a:rPr>
              <a:t>How can someone from long ago still be important today?</a:t>
            </a:r>
          </a:p>
          <a:p>
            <a:pPr algn="l"/>
            <a:r>
              <a:rPr lang="en-US" sz="1200" dirty="0" smtClean="0">
                <a:solidFill>
                  <a:schemeClr val="tx1"/>
                </a:solidFill>
              </a:rPr>
              <a:t>How have Ben Franklin’s inventions &amp; discoveries affected our modern world?</a:t>
            </a:r>
            <a:endParaRPr lang="en-US" sz="1200" dirty="0" smtClean="0">
              <a:solidFill>
                <a:schemeClr val="tx1"/>
              </a:solidFill>
            </a:endParaRPr>
          </a:p>
          <a:p>
            <a:pPr algn="l"/>
            <a:r>
              <a:rPr lang="en-US" sz="1200" dirty="0" smtClean="0">
                <a:solidFill>
                  <a:schemeClr val="tx1"/>
                </a:solidFill>
              </a:rPr>
              <a:t>What is the difference  between an invention and a discovery?</a:t>
            </a:r>
          </a:p>
          <a:p>
            <a:pPr algn="l"/>
            <a:r>
              <a:rPr lang="en-US" sz="1200" dirty="0" smtClean="0">
                <a:solidFill>
                  <a:schemeClr val="tx1"/>
                </a:solidFill>
              </a:rPr>
              <a:t>What inventions/discoveries did Ben Franklin make?</a:t>
            </a:r>
          </a:p>
          <a:p>
            <a:pPr algn="l"/>
            <a:r>
              <a:rPr lang="en-US" sz="1200" dirty="0" smtClean="0">
                <a:solidFill>
                  <a:schemeClr val="tx1"/>
                </a:solidFill>
              </a:rPr>
              <a:t>What was Ben’s motivation for sharing his inventions &amp; discoveries?</a:t>
            </a:r>
          </a:p>
          <a:p>
            <a:pPr algn="l"/>
            <a:r>
              <a:rPr lang="en-US" sz="1200" dirty="0" smtClean="0">
                <a:solidFill>
                  <a:schemeClr val="tx1"/>
                </a:solidFill>
              </a:rPr>
              <a:t>What do engineers do? What kinds of problems do they solve?</a:t>
            </a:r>
          </a:p>
          <a:p>
            <a:pPr algn="l"/>
            <a:r>
              <a:rPr lang="en-US" sz="1200" dirty="0" smtClean="0">
                <a:solidFill>
                  <a:schemeClr val="tx1"/>
                </a:solidFill>
              </a:rPr>
              <a:t>What solution/invention did you think of for your problem? </a:t>
            </a:r>
          </a:p>
          <a:p>
            <a:pPr algn="l"/>
            <a:r>
              <a:rPr lang="en-US" sz="1200" dirty="0" smtClean="0">
                <a:solidFill>
                  <a:schemeClr val="tx1"/>
                </a:solidFill>
              </a:rPr>
              <a:t>Can you really build it?  What supplies will you need? </a:t>
            </a:r>
          </a:p>
          <a:p>
            <a:pPr algn="l"/>
            <a:r>
              <a:rPr lang="en-US" sz="1200" dirty="0" smtClean="0">
                <a:solidFill>
                  <a:schemeClr val="tx1"/>
                </a:solidFill>
              </a:rPr>
              <a:t>What were the results of your invention?  Was it successful? Why or why not?</a:t>
            </a:r>
          </a:p>
          <a:p>
            <a:pPr algn="l"/>
            <a:r>
              <a:rPr lang="en-US" sz="1200" dirty="0" smtClean="0">
                <a:solidFill>
                  <a:schemeClr val="tx1"/>
                </a:solidFill>
              </a:rPr>
              <a:t>How can you improve your idea?</a:t>
            </a:r>
          </a:p>
          <a:p>
            <a:pPr algn="l"/>
            <a:endParaRPr lang="en-US" sz="2000" dirty="0">
              <a:solidFill>
                <a:schemeClr val="tx1"/>
              </a:solidFill>
            </a:endParaRPr>
          </a:p>
        </p:txBody>
      </p:sp>
      <p:sp>
        <p:nvSpPr>
          <p:cNvPr id="4" name="TextBox 3"/>
          <p:cNvSpPr txBox="1"/>
          <p:nvPr/>
        </p:nvSpPr>
        <p:spPr>
          <a:xfrm>
            <a:off x="4572000" y="840759"/>
            <a:ext cx="4570413" cy="6617198"/>
          </a:xfrm>
          <a:prstGeom prst="rect">
            <a:avLst/>
          </a:prstGeom>
          <a:noFill/>
        </p:spPr>
        <p:txBody>
          <a:bodyPr wrap="square" rtlCol="0">
            <a:spAutoFit/>
          </a:bodyPr>
          <a:lstStyle/>
          <a:p>
            <a:r>
              <a:rPr lang="en-US" sz="1400" b="1" dirty="0" smtClean="0">
                <a:solidFill>
                  <a:schemeClr val="tx1"/>
                </a:solidFill>
              </a:rPr>
              <a:t>Activities &amp; Sequencing:</a:t>
            </a:r>
          </a:p>
          <a:p>
            <a:r>
              <a:rPr lang="en-US" sz="1400" b="1" dirty="0" smtClean="0">
                <a:solidFill>
                  <a:schemeClr val="tx1"/>
                </a:solidFill>
              </a:rPr>
              <a:t>Hook/Engage:</a:t>
            </a:r>
          </a:p>
          <a:p>
            <a:r>
              <a:rPr lang="en-US" sz="1100" dirty="0" smtClean="0">
                <a:solidFill>
                  <a:schemeClr val="tx1"/>
                </a:solidFill>
              </a:rPr>
              <a:t>What do you know about Benjamin Franklin?  Brainstorm answers on a circle map, 5mins.  </a:t>
            </a:r>
          </a:p>
          <a:p>
            <a:r>
              <a:rPr lang="en-US" sz="1100" b="1" dirty="0" smtClean="0">
                <a:solidFill>
                  <a:schemeClr val="tx1"/>
                </a:solidFill>
              </a:rPr>
              <a:t>Sequence of whole group, small group, &amp; independent work:</a:t>
            </a:r>
          </a:p>
          <a:p>
            <a:pPr marL="228600" indent="-228600">
              <a:buAutoNum type="arabicPeriod"/>
            </a:pPr>
            <a:r>
              <a:rPr lang="en-US" sz="1100" dirty="0" smtClean="0">
                <a:solidFill>
                  <a:schemeClr val="tx1"/>
                </a:solidFill>
              </a:rPr>
              <a:t>Read “Now &amp; Ben” by Gene </a:t>
            </a:r>
            <a:r>
              <a:rPr lang="en-US" sz="1100" dirty="0" err="1" smtClean="0">
                <a:solidFill>
                  <a:schemeClr val="tx1"/>
                </a:solidFill>
              </a:rPr>
              <a:t>Barretta</a:t>
            </a:r>
            <a:r>
              <a:rPr lang="en-US" sz="1100" dirty="0" smtClean="0">
                <a:solidFill>
                  <a:schemeClr val="tx1"/>
                </a:solidFill>
              </a:rPr>
              <a:t>, 10-15 minutes.  </a:t>
            </a:r>
            <a:endParaRPr lang="en-US" sz="1100" dirty="0" smtClean="0"/>
          </a:p>
          <a:p>
            <a:pPr marL="228600" indent="-228600">
              <a:buAutoNum type="arabicPeriod"/>
            </a:pPr>
            <a:r>
              <a:rPr lang="en-US" sz="1100" dirty="0" smtClean="0"/>
              <a:t>Referencing “Now &amp; Ben,” students write facts about Ben Franklin in language journals on a circle map, 5-10 minutes.  </a:t>
            </a:r>
          </a:p>
          <a:p>
            <a:pPr marL="228600" indent="-228600">
              <a:buAutoNum type="arabicPeriod"/>
            </a:pPr>
            <a:r>
              <a:rPr lang="en-US" sz="1100" dirty="0" smtClean="0"/>
              <a:t>Students discuss their maps with partners, Think, Pair &amp; Share, 1-3 minutes.</a:t>
            </a:r>
          </a:p>
          <a:p>
            <a:pPr marL="228600" indent="-228600">
              <a:buAutoNum type="arabicPeriod"/>
            </a:pPr>
            <a:r>
              <a:rPr lang="en-US" sz="1100" dirty="0" smtClean="0"/>
              <a:t>As a group, revisit the class circle map adding new information, 5- 10 minutes.</a:t>
            </a:r>
          </a:p>
          <a:p>
            <a:pPr marL="228600" indent="-228600">
              <a:buAutoNum type="arabicPeriod"/>
            </a:pPr>
            <a:r>
              <a:rPr lang="en-US" sz="1100" dirty="0" smtClean="0"/>
              <a:t>Discuss and answer: What is the difference between inventions and discoveries?  Complete a class tree map, 5-10 minutes.</a:t>
            </a:r>
          </a:p>
          <a:p>
            <a:pPr marL="228600" indent="-228600">
              <a:buAutoNum type="arabicPeriod"/>
            </a:pPr>
            <a:r>
              <a:rPr lang="en-US" sz="1100" dirty="0" smtClean="0"/>
              <a:t>Using slides review, read, ask and answer questions about Ben Franklin’s inventions, 5-10 minutes. </a:t>
            </a:r>
          </a:p>
          <a:p>
            <a:pPr marL="228600" indent="-228600">
              <a:buAutoNum type="arabicPeriod"/>
            </a:pPr>
            <a:r>
              <a:rPr lang="en-US" sz="1100" dirty="0" smtClean="0"/>
              <a:t>Brainstorm possible problems that could be solved by creating an invention. </a:t>
            </a:r>
          </a:p>
          <a:p>
            <a:pPr marL="228600" indent="-228600">
              <a:buAutoNum type="arabicPeriod"/>
            </a:pPr>
            <a:r>
              <a:rPr lang="en-US" sz="1100" dirty="0" smtClean="0"/>
              <a:t>Referencing “Problem Cards”, students work in small groups  to create a plan for their inventions, 30-45 minutes.</a:t>
            </a:r>
          </a:p>
          <a:p>
            <a:pPr marL="228600" indent="-228600">
              <a:buAutoNum type="arabicPeriod"/>
            </a:pPr>
            <a:r>
              <a:rPr lang="en-US" sz="1100" dirty="0" smtClean="0"/>
              <a:t> </a:t>
            </a:r>
            <a:r>
              <a:rPr lang="en-US" sz="1100" dirty="0"/>
              <a:t>S</a:t>
            </a:r>
            <a:r>
              <a:rPr lang="en-US" sz="1100" dirty="0" smtClean="0"/>
              <a:t>tudents work with their groups to build and test their inventions, 15-30. </a:t>
            </a:r>
          </a:p>
          <a:p>
            <a:pPr marL="228600" indent="-228600">
              <a:buAutoNum type="arabicPeriod"/>
            </a:pPr>
            <a:r>
              <a:rPr lang="en-US" sz="1100" dirty="0" smtClean="0"/>
              <a:t> Students examine the results of their inventions through discussion and writing a brief paragraph, 5-15.  Were their inventions successful? Why or why not?</a:t>
            </a:r>
          </a:p>
          <a:p>
            <a:pPr marL="228600" indent="-228600">
              <a:buAutoNum type="arabicPeriod"/>
            </a:pPr>
            <a:r>
              <a:rPr lang="en-US" sz="1100" dirty="0" smtClean="0"/>
              <a:t> Small groups present their findings to the class. </a:t>
            </a:r>
          </a:p>
          <a:p>
            <a:pPr marL="228600" indent="-228600">
              <a:buAutoNum type="arabicPeriod"/>
            </a:pPr>
            <a:r>
              <a:rPr lang="en-US" sz="1100" dirty="0" smtClean="0"/>
              <a:t>The teacher introduces the concept of </a:t>
            </a:r>
            <a:r>
              <a:rPr lang="en-US" sz="1100" dirty="0" err="1" smtClean="0"/>
              <a:t>cinquain</a:t>
            </a:r>
            <a:r>
              <a:rPr lang="en-US" sz="1100" dirty="0" smtClean="0"/>
              <a:t>  poetry.  As a class, review nouns, verbs, &amp; adjectives. </a:t>
            </a:r>
          </a:p>
          <a:p>
            <a:pPr marL="228600" indent="-228600">
              <a:buAutoNum type="arabicPeriod"/>
            </a:pPr>
            <a:r>
              <a:rPr lang="en-US" sz="1100" dirty="0" smtClean="0"/>
              <a:t>Independently with support as needed, students create their own </a:t>
            </a:r>
            <a:r>
              <a:rPr lang="en-US" sz="1100" dirty="0" err="1" smtClean="0"/>
              <a:t>cinquain</a:t>
            </a:r>
            <a:r>
              <a:rPr lang="en-US" sz="1100" dirty="0"/>
              <a:t> </a:t>
            </a:r>
            <a:r>
              <a:rPr lang="en-US" sz="1100" dirty="0" smtClean="0"/>
              <a:t>poems.</a:t>
            </a:r>
          </a:p>
          <a:p>
            <a:r>
              <a:rPr lang="en-US" sz="1000" b="1" dirty="0" smtClean="0"/>
              <a:t>Assessment</a:t>
            </a:r>
            <a:r>
              <a:rPr lang="en-US" sz="1000" dirty="0" smtClean="0"/>
              <a:t>: </a:t>
            </a:r>
          </a:p>
          <a:p>
            <a:r>
              <a:rPr lang="en-US" sz="1000" dirty="0" smtClean="0"/>
              <a:t>Now &amp; Ben comprehension summative paper &amp; pencil test, presentation of inventions &amp; poems, quick write/exit slips of essential questions.</a:t>
            </a:r>
          </a:p>
          <a:p>
            <a:pPr marL="228600" indent="-228600">
              <a:buAutoNum type="arabicPeriod"/>
            </a:pPr>
            <a:endParaRPr lang="en-US" sz="1000" dirty="0" smtClean="0"/>
          </a:p>
          <a:p>
            <a:pPr marL="228600" indent="-228600">
              <a:buAutoNum type="arabicPeriod"/>
            </a:pPr>
            <a:endParaRPr lang="en-US" sz="1000" dirty="0" smtClean="0"/>
          </a:p>
          <a:p>
            <a:pPr marL="228600" indent="-228600">
              <a:buAutoNum type="arabicPeriod"/>
            </a:pPr>
            <a:endParaRPr lang="en-US" sz="1000" dirty="0" smtClean="0"/>
          </a:p>
          <a:p>
            <a:pPr marL="228600" indent="-228600">
              <a:buAutoNum type="arabicPeriod"/>
            </a:pPr>
            <a:endParaRPr lang="en-US" sz="1000" dirty="0" smtClean="0">
              <a:solidFill>
                <a:schemeClr val="tx1"/>
              </a:solidFill>
            </a:endParaRPr>
          </a:p>
          <a:p>
            <a:endParaRPr lang="en-US" dirty="0"/>
          </a:p>
        </p:txBody>
      </p:sp>
    </p:spTree>
    <p:extLst>
      <p:ext uri="{BB962C8B-B14F-4D97-AF65-F5344CB8AC3E}">
        <p14:creationId xmlns:p14="http://schemas.microsoft.com/office/powerpoint/2010/main" val="165841005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36432" r="-36432"/>
          <a:stretch>
            <a:fillRect/>
          </a:stretch>
        </p:blipFill>
        <p:spPr>
          <a:xfrm>
            <a:off x="-1953082" y="274638"/>
            <a:ext cx="12308830" cy="6769382"/>
          </a:xfrm>
        </p:spPr>
      </p:pic>
    </p:spTree>
    <p:extLst>
      <p:ext uri="{BB962C8B-B14F-4D97-AF65-F5344CB8AC3E}">
        <p14:creationId xmlns:p14="http://schemas.microsoft.com/office/powerpoint/2010/main" val="63154909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2"/>
          <a:srcRect l="-2028" r="-242"/>
          <a:stretch/>
        </p:blipFill>
        <p:spPr>
          <a:xfrm>
            <a:off x="291784" y="274638"/>
            <a:ext cx="8852216" cy="5851525"/>
          </a:xfrm>
        </p:spPr>
      </p:pic>
    </p:spTree>
    <p:extLst>
      <p:ext uri="{BB962C8B-B14F-4D97-AF65-F5344CB8AC3E}">
        <p14:creationId xmlns:p14="http://schemas.microsoft.com/office/powerpoint/2010/main" val="109221838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010353112"/>
              </p:ext>
            </p:extLst>
          </p:nvPr>
        </p:nvGraphicFramePr>
        <p:xfrm>
          <a:off x="-2" y="0"/>
          <a:ext cx="9142414" cy="6858000"/>
        </p:xfrm>
        <a:graphic>
          <a:graphicData uri="http://schemas.openxmlformats.org/drawingml/2006/table">
            <a:tbl>
              <a:tblPr firstRow="1" bandRow="1">
                <a:tableStyleId>{2D5ABB26-0587-4C30-8999-92F81FD0307C}</a:tableStyleId>
              </a:tblPr>
              <a:tblGrid>
                <a:gridCol w="4571207"/>
                <a:gridCol w="4571207"/>
              </a:tblGrid>
              <a:tr h="3429000">
                <a:tc>
                  <a:txBody>
                    <a:bodyPr/>
                    <a:lstStyle/>
                    <a:p>
                      <a:pPr algn="l"/>
                      <a:r>
                        <a:rPr lang="en-US" sz="2400" dirty="0" smtClean="0"/>
                        <a:t>Garbage clutters parks,</a:t>
                      </a:r>
                      <a:r>
                        <a:rPr lang="en-US" sz="2400" baseline="0" dirty="0" smtClean="0"/>
                        <a:t> streets, and lawns. What kind of device would be most helpful to pick up the trash?</a:t>
                      </a:r>
                      <a:endParaRPr lang="en-US" sz="2400" dirty="0"/>
                    </a:p>
                  </a:txBody>
                  <a:tcPr/>
                </a:tc>
                <a:tc>
                  <a:txBody>
                    <a:bodyPr/>
                    <a:lstStyle/>
                    <a:p>
                      <a:r>
                        <a:rPr lang="en-US" sz="2400" dirty="0" smtClean="0"/>
                        <a:t>Eggs crack with the slightest bump. What</a:t>
                      </a:r>
                      <a:r>
                        <a:rPr lang="en-US" sz="2400" baseline="0" dirty="0" smtClean="0"/>
                        <a:t> kind of contraption will protect an egg that is dropped from a large height?</a:t>
                      </a:r>
                      <a:endParaRPr lang="en-US" sz="2400" dirty="0"/>
                    </a:p>
                  </a:txBody>
                  <a:tcPr/>
                </a:tc>
              </a:tr>
              <a:tr h="3429000">
                <a:tc>
                  <a:txBody>
                    <a:bodyPr/>
                    <a:lstStyle/>
                    <a:p>
                      <a:r>
                        <a:rPr lang="en-US" sz="2400" dirty="0" smtClean="0"/>
                        <a:t>Spare</a:t>
                      </a:r>
                      <a:r>
                        <a:rPr lang="en-US" sz="2400" baseline="0" dirty="0" smtClean="0"/>
                        <a:t> change has a way of collecting in wallets, purses and odd containers. What kind of machine could help sort your mixed coins?</a:t>
                      </a:r>
                      <a:endParaRPr lang="en-US" sz="2400" dirty="0"/>
                    </a:p>
                  </a:txBody>
                  <a:tcPr/>
                </a:tc>
                <a:tc>
                  <a:txBody>
                    <a:bodyPr/>
                    <a:lstStyle/>
                    <a:p>
                      <a:r>
                        <a:rPr lang="en-US" sz="2400" dirty="0" smtClean="0"/>
                        <a:t>Toothpicks</a:t>
                      </a:r>
                      <a:r>
                        <a:rPr lang="en-US" sz="2400" baseline="0" dirty="0" smtClean="0"/>
                        <a:t> are great for getting broccoli out of your teeth. But do they have other uses? Could they be used to build a bridge?</a:t>
                      </a:r>
                      <a:endParaRPr lang="en-US" sz="2400" dirty="0"/>
                    </a:p>
                  </a:txBody>
                  <a:tcPr/>
                </a:tc>
              </a:tr>
            </a:tbl>
          </a:graphicData>
        </a:graphic>
      </p:graphicFrame>
      <p:pic>
        <p:nvPicPr>
          <p:cNvPr id="5" name="Picture 4"/>
          <p:cNvPicPr>
            <a:picLocks noChangeAspect="1"/>
          </p:cNvPicPr>
          <p:nvPr/>
        </p:nvPicPr>
        <p:blipFill>
          <a:blip r:embed="rId2"/>
          <a:stretch>
            <a:fillRect/>
          </a:stretch>
        </p:blipFill>
        <p:spPr>
          <a:xfrm>
            <a:off x="1164611" y="1386776"/>
            <a:ext cx="2251533" cy="1906298"/>
          </a:xfrm>
          <a:prstGeom prst="rect">
            <a:avLst/>
          </a:prstGeom>
        </p:spPr>
      </p:pic>
      <p:pic>
        <p:nvPicPr>
          <p:cNvPr id="6" name="Picture 5"/>
          <p:cNvPicPr>
            <a:picLocks noChangeAspect="1"/>
          </p:cNvPicPr>
          <p:nvPr/>
        </p:nvPicPr>
        <p:blipFill rotWithShape="1">
          <a:blip r:embed="rId3"/>
          <a:srcRect b="11359"/>
          <a:stretch/>
        </p:blipFill>
        <p:spPr>
          <a:xfrm>
            <a:off x="4825442" y="1495699"/>
            <a:ext cx="3606800" cy="1797375"/>
          </a:xfrm>
          <a:prstGeom prst="rect">
            <a:avLst/>
          </a:prstGeom>
        </p:spPr>
      </p:pic>
      <p:pic>
        <p:nvPicPr>
          <p:cNvPr id="7" name="Picture 6"/>
          <p:cNvPicPr>
            <a:picLocks noChangeAspect="1"/>
          </p:cNvPicPr>
          <p:nvPr/>
        </p:nvPicPr>
        <p:blipFill>
          <a:blip r:embed="rId4"/>
          <a:stretch>
            <a:fillRect/>
          </a:stretch>
        </p:blipFill>
        <p:spPr>
          <a:xfrm>
            <a:off x="1824329" y="5023310"/>
            <a:ext cx="1750206" cy="1614774"/>
          </a:xfrm>
          <a:prstGeom prst="rect">
            <a:avLst/>
          </a:prstGeom>
        </p:spPr>
      </p:pic>
      <p:pic>
        <p:nvPicPr>
          <p:cNvPr id="8" name="Picture 7"/>
          <p:cNvPicPr>
            <a:picLocks noChangeAspect="1"/>
          </p:cNvPicPr>
          <p:nvPr/>
        </p:nvPicPr>
        <p:blipFill>
          <a:blip r:embed="rId5"/>
          <a:stretch>
            <a:fillRect/>
          </a:stretch>
        </p:blipFill>
        <p:spPr>
          <a:xfrm>
            <a:off x="5357247" y="4949873"/>
            <a:ext cx="2351436" cy="1688211"/>
          </a:xfrm>
          <a:prstGeom prst="rect">
            <a:avLst/>
          </a:prstGeom>
        </p:spPr>
      </p:pic>
    </p:spTree>
    <p:extLst>
      <p:ext uri="{BB962C8B-B14F-4D97-AF65-F5344CB8AC3E}">
        <p14:creationId xmlns:p14="http://schemas.microsoft.com/office/powerpoint/2010/main" val="242914482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796607601"/>
              </p:ext>
            </p:extLst>
          </p:nvPr>
        </p:nvGraphicFramePr>
        <p:xfrm>
          <a:off x="0" y="0"/>
          <a:ext cx="9144000" cy="6858000"/>
        </p:xfrm>
        <a:graphic>
          <a:graphicData uri="http://schemas.openxmlformats.org/drawingml/2006/table">
            <a:tbl>
              <a:tblPr firstRow="1" bandRow="1">
                <a:tableStyleId>{2D5ABB26-0587-4C30-8999-92F81FD0307C}</a:tableStyleId>
              </a:tblPr>
              <a:tblGrid>
                <a:gridCol w="4572000"/>
                <a:gridCol w="4572000"/>
              </a:tblGrid>
              <a:tr h="3429000">
                <a:tc>
                  <a:txBody>
                    <a:bodyPr/>
                    <a:lstStyle/>
                    <a:p>
                      <a:r>
                        <a:rPr lang="en-US" sz="2000" dirty="0" smtClean="0"/>
                        <a:t>Getting out</a:t>
                      </a:r>
                      <a:r>
                        <a:rPr lang="en-US" sz="2000" baseline="0" dirty="0" smtClean="0"/>
                        <a:t> of bed to open or close your door is a read pain. How can you build something that will open and close the door from across the room?</a:t>
                      </a:r>
                      <a:endParaRPr lang="en-US" sz="2000" dirty="0"/>
                    </a:p>
                  </a:txBody>
                  <a:tcPr/>
                </a:tc>
                <a:tc>
                  <a:txBody>
                    <a:bodyPr/>
                    <a:lstStyle/>
                    <a:p>
                      <a:r>
                        <a:rPr lang="en-US" sz="2400" dirty="0" smtClean="0"/>
                        <a:t>Your pet drinks so much that his water bowl</a:t>
                      </a:r>
                      <a:r>
                        <a:rPr lang="en-US" sz="2400" baseline="0" dirty="0" smtClean="0"/>
                        <a:t> us always empty. What kind of device would </a:t>
                      </a:r>
                      <a:r>
                        <a:rPr lang="en-US" sz="2400" baseline="0" dirty="0" err="1" smtClean="0"/>
                        <a:t>fukk</a:t>
                      </a:r>
                      <a:r>
                        <a:rPr lang="en-US" sz="2400" baseline="0" dirty="0" smtClean="0"/>
                        <a:t> a water bowl automatically?  </a:t>
                      </a:r>
                      <a:endParaRPr lang="en-US" sz="2400" dirty="0"/>
                    </a:p>
                  </a:txBody>
                  <a:tcPr/>
                </a:tc>
              </a:tr>
              <a:tr h="3429000">
                <a:tc>
                  <a:txBody>
                    <a:bodyPr/>
                    <a:lstStyle/>
                    <a:p>
                      <a:r>
                        <a:rPr lang="en-US" sz="2000" dirty="0" smtClean="0"/>
                        <a:t>Newspaper pile up day after day. There must be something fun to do with them. Could newspaper</a:t>
                      </a:r>
                      <a:r>
                        <a:rPr lang="en-US" sz="2000" baseline="0" dirty="0" smtClean="0"/>
                        <a:t> be used to build a fort?</a:t>
                      </a:r>
                      <a:endParaRPr lang="en-US" sz="2000" dirty="0"/>
                    </a:p>
                  </a:txBody>
                  <a:tcPr/>
                </a:tc>
                <a:tc>
                  <a:txBody>
                    <a:bodyPr/>
                    <a:lstStyle/>
                    <a:p>
                      <a:r>
                        <a:rPr lang="en-US" sz="2000" dirty="0" smtClean="0"/>
                        <a:t>It’s a bother getting out of the pool to get something to drink. How could</a:t>
                      </a:r>
                      <a:r>
                        <a:rPr lang="en-US" sz="2000" baseline="0" dirty="0" smtClean="0"/>
                        <a:t> you stay afloat and quench your thirst at the same time?</a:t>
                      </a:r>
                      <a:endParaRPr lang="en-US" sz="2000" dirty="0"/>
                    </a:p>
                  </a:txBody>
                  <a:tcPr/>
                </a:tc>
              </a:tr>
            </a:tbl>
          </a:graphicData>
        </a:graphic>
      </p:graphicFrame>
      <p:pic>
        <p:nvPicPr>
          <p:cNvPr id="6" name="Picture 5"/>
          <p:cNvPicPr>
            <a:picLocks noChangeAspect="1"/>
          </p:cNvPicPr>
          <p:nvPr/>
        </p:nvPicPr>
        <p:blipFill>
          <a:blip r:embed="rId2"/>
          <a:stretch>
            <a:fillRect/>
          </a:stretch>
        </p:blipFill>
        <p:spPr>
          <a:xfrm>
            <a:off x="1287762" y="4442216"/>
            <a:ext cx="2905506" cy="2254788"/>
          </a:xfrm>
          <a:prstGeom prst="rect">
            <a:avLst/>
          </a:prstGeom>
        </p:spPr>
      </p:pic>
      <p:pic>
        <p:nvPicPr>
          <p:cNvPr id="5" name="Picture 4"/>
          <p:cNvPicPr>
            <a:picLocks noChangeAspect="1"/>
          </p:cNvPicPr>
          <p:nvPr/>
        </p:nvPicPr>
        <p:blipFill>
          <a:blip r:embed="rId3"/>
          <a:stretch>
            <a:fillRect/>
          </a:stretch>
        </p:blipFill>
        <p:spPr>
          <a:xfrm>
            <a:off x="5298843" y="4360959"/>
            <a:ext cx="2356184" cy="2336045"/>
          </a:xfrm>
          <a:prstGeom prst="rect">
            <a:avLst/>
          </a:prstGeom>
        </p:spPr>
      </p:pic>
      <p:pic>
        <p:nvPicPr>
          <p:cNvPr id="7" name="Picture 6"/>
          <p:cNvPicPr>
            <a:picLocks noChangeAspect="1"/>
          </p:cNvPicPr>
          <p:nvPr/>
        </p:nvPicPr>
        <p:blipFill>
          <a:blip r:embed="rId4"/>
          <a:stretch>
            <a:fillRect/>
          </a:stretch>
        </p:blipFill>
        <p:spPr>
          <a:xfrm>
            <a:off x="1799795" y="1270082"/>
            <a:ext cx="1338223" cy="2146619"/>
          </a:xfrm>
          <a:prstGeom prst="rect">
            <a:avLst/>
          </a:prstGeom>
        </p:spPr>
      </p:pic>
      <p:pic>
        <p:nvPicPr>
          <p:cNvPr id="9" name="Picture 8"/>
          <p:cNvPicPr>
            <a:picLocks noChangeAspect="1"/>
          </p:cNvPicPr>
          <p:nvPr/>
        </p:nvPicPr>
        <p:blipFill>
          <a:blip r:embed="rId5"/>
          <a:stretch>
            <a:fillRect/>
          </a:stretch>
        </p:blipFill>
        <p:spPr>
          <a:xfrm>
            <a:off x="5710210" y="1808505"/>
            <a:ext cx="1587104" cy="1416185"/>
          </a:xfrm>
          <a:prstGeom prst="rect">
            <a:avLst/>
          </a:prstGeom>
        </p:spPr>
      </p:pic>
    </p:spTree>
    <p:extLst>
      <p:ext uri="{BB962C8B-B14F-4D97-AF65-F5344CB8AC3E}">
        <p14:creationId xmlns:p14="http://schemas.microsoft.com/office/powerpoint/2010/main" val="91664737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2"/>
          <a:srcRect l="557" r="904"/>
          <a:stretch/>
        </p:blipFill>
        <p:spPr>
          <a:xfrm>
            <a:off x="0" y="135139"/>
            <a:ext cx="9144000" cy="6963116"/>
          </a:xfrm>
        </p:spPr>
      </p:pic>
      <p:sp>
        <p:nvSpPr>
          <p:cNvPr id="5" name="Rectangle 4"/>
          <p:cNvSpPr/>
          <p:nvPr/>
        </p:nvSpPr>
        <p:spPr>
          <a:xfrm>
            <a:off x="3181466" y="0"/>
            <a:ext cx="2781067" cy="369332"/>
          </a:xfrm>
          <a:prstGeom prst="rect">
            <a:avLst/>
          </a:prstGeom>
        </p:spPr>
        <p:txBody>
          <a:bodyPr wrap="none">
            <a:spAutoFit/>
          </a:bodyPr>
          <a:lstStyle/>
          <a:p>
            <a:r>
              <a:rPr lang="en-US" i="1" dirty="0"/>
              <a:t>Invention/Solution Design...</a:t>
            </a:r>
            <a:endParaRPr lang="en-US" dirty="0"/>
          </a:p>
        </p:txBody>
      </p:sp>
    </p:spTree>
    <p:extLst>
      <p:ext uri="{BB962C8B-B14F-4D97-AF65-F5344CB8AC3E}">
        <p14:creationId xmlns:p14="http://schemas.microsoft.com/office/powerpoint/2010/main" val="9513111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11823" r="-11823"/>
          <a:stretch>
            <a:fillRect/>
          </a:stretch>
        </p:blipFill>
        <p:spPr>
          <a:xfrm>
            <a:off x="-510757" y="536213"/>
            <a:ext cx="10208289" cy="5614166"/>
          </a:xfrm>
        </p:spPr>
      </p:pic>
    </p:spTree>
    <p:extLst>
      <p:ext uri="{BB962C8B-B14F-4D97-AF65-F5344CB8AC3E}">
        <p14:creationId xmlns:p14="http://schemas.microsoft.com/office/powerpoint/2010/main" val="383063416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222"/>
            <a:ext cx="9144000" cy="480450"/>
          </a:xfrm>
        </p:spPr>
        <p:txBody>
          <a:bodyPr>
            <a:normAutofit fontScale="90000"/>
          </a:bodyPr>
          <a:lstStyle/>
          <a:p>
            <a:r>
              <a:rPr lang="en-US" dirty="0" smtClean="0"/>
              <a:t>Let’s review what we already know…</a:t>
            </a:r>
            <a:endParaRPr lang="en-US" dirty="0"/>
          </a:p>
        </p:txBody>
      </p:sp>
      <p:pic>
        <p:nvPicPr>
          <p:cNvPr id="4" name="Content Placeholder 3"/>
          <p:cNvPicPr>
            <a:picLocks noGrp="1" noChangeAspect="1"/>
          </p:cNvPicPr>
          <p:nvPr>
            <p:ph idx="1"/>
          </p:nvPr>
        </p:nvPicPr>
        <p:blipFill rotWithShape="1">
          <a:blip r:embed="rId2"/>
          <a:srcRect t="2468" b="-8116"/>
          <a:stretch/>
        </p:blipFill>
        <p:spPr>
          <a:xfrm>
            <a:off x="199742" y="806572"/>
            <a:ext cx="8760699" cy="5594514"/>
          </a:xfrm>
        </p:spPr>
      </p:pic>
      <p:sp>
        <p:nvSpPr>
          <p:cNvPr id="6" name="TextBox 5"/>
          <p:cNvSpPr txBox="1"/>
          <p:nvPr/>
        </p:nvSpPr>
        <p:spPr>
          <a:xfrm>
            <a:off x="383301" y="5817609"/>
            <a:ext cx="8353059" cy="707886"/>
          </a:xfrm>
          <a:prstGeom prst="rect">
            <a:avLst/>
          </a:prstGeom>
          <a:noFill/>
        </p:spPr>
        <p:txBody>
          <a:bodyPr wrap="square" rtlCol="0">
            <a:spAutoFit/>
          </a:bodyPr>
          <a:lstStyle/>
          <a:p>
            <a:r>
              <a:rPr lang="en-US" sz="2000" dirty="0" smtClean="0"/>
              <a:t>Man	sister	run		pretty	teacher		red		fancy	boy		famous		create		walk	five		doctor		think</a:t>
            </a:r>
            <a:endParaRPr lang="en-US" sz="2000" dirty="0"/>
          </a:p>
        </p:txBody>
      </p:sp>
    </p:spTree>
    <p:extLst>
      <p:ext uri="{BB962C8B-B14F-4D97-AF65-F5344CB8AC3E}">
        <p14:creationId xmlns:p14="http://schemas.microsoft.com/office/powerpoint/2010/main" val="178927339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ChangeAspect="1"/>
          </p:cNvPicPr>
          <p:nvPr/>
        </p:nvPicPr>
        <p:blipFill>
          <a:blip r:embed="rId2"/>
          <a:srcRect l="-11823" r="-11823"/>
          <a:stretch>
            <a:fillRect/>
          </a:stretch>
        </p:blipFill>
        <p:spPr>
          <a:xfrm>
            <a:off x="-1064289" y="0"/>
            <a:ext cx="10208289" cy="5614166"/>
          </a:xfrm>
          <a:prstGeom prst="rect">
            <a:avLst/>
          </a:prstGeom>
        </p:spPr>
      </p:pic>
      <p:sp>
        <p:nvSpPr>
          <p:cNvPr id="5" name="Folded Corner 4"/>
          <p:cNvSpPr/>
          <p:nvPr/>
        </p:nvSpPr>
        <p:spPr>
          <a:xfrm>
            <a:off x="5383203" y="4496719"/>
            <a:ext cx="3631127" cy="2361281"/>
          </a:xfrm>
          <a:prstGeom prst="foldedCorne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5383203" y="4113949"/>
            <a:ext cx="3760797" cy="5045359"/>
          </a:xfrm>
        </p:spPr>
        <p:txBody>
          <a:bodyPr>
            <a:noAutofit/>
          </a:bodyPr>
          <a:lstStyle/>
          <a:p>
            <a:pPr marL="0" indent="0">
              <a:buNone/>
            </a:pPr>
            <a:endParaRPr lang="en-US" sz="2000" dirty="0" smtClean="0"/>
          </a:p>
          <a:p>
            <a:pPr marL="0" indent="0">
              <a:buNone/>
            </a:pPr>
            <a:r>
              <a:rPr lang="en-US" sz="2000" dirty="0" smtClean="0"/>
              <a:t>Assignment:</a:t>
            </a:r>
          </a:p>
          <a:p>
            <a:pPr marL="0" indent="0">
              <a:buNone/>
            </a:pPr>
            <a:r>
              <a:rPr lang="en-US" sz="2000" dirty="0" smtClean="0"/>
              <a:t>Use </a:t>
            </a:r>
            <a:r>
              <a:rPr lang="en-US" sz="2000" dirty="0"/>
              <a:t>what you have learned about Ben </a:t>
            </a:r>
            <a:r>
              <a:rPr lang="en-US" sz="2000" dirty="0" smtClean="0"/>
              <a:t>Franklin </a:t>
            </a:r>
            <a:r>
              <a:rPr lang="en-US" sz="2000" dirty="0"/>
              <a:t>and write your own </a:t>
            </a:r>
            <a:r>
              <a:rPr lang="en-US" sz="2000" dirty="0" err="1"/>
              <a:t>Cinquain</a:t>
            </a:r>
            <a:r>
              <a:rPr lang="en-US" sz="2000" dirty="0"/>
              <a:t> </a:t>
            </a:r>
            <a:r>
              <a:rPr lang="en-US" sz="2000" dirty="0" smtClean="0"/>
              <a:t>poem</a:t>
            </a:r>
            <a:r>
              <a:rPr lang="en-US" sz="2000" dirty="0"/>
              <a:t>.  Be ready to share your poem </a:t>
            </a:r>
            <a:r>
              <a:rPr lang="en-US" sz="2000" dirty="0" smtClean="0"/>
              <a:t>when </a:t>
            </a:r>
            <a:r>
              <a:rPr lang="en-US" sz="2000" dirty="0"/>
              <a:t>you are finished.  Let's start by </a:t>
            </a:r>
            <a:r>
              <a:rPr lang="en-US" sz="2000" dirty="0" smtClean="0"/>
              <a:t>making </a:t>
            </a:r>
            <a:r>
              <a:rPr lang="en-US" sz="2000" dirty="0"/>
              <a:t>a list of nouns, verbs, and </a:t>
            </a:r>
            <a:r>
              <a:rPr lang="en-US" sz="2000" dirty="0" smtClean="0"/>
              <a:t>adjectives</a:t>
            </a:r>
            <a:r>
              <a:rPr lang="en-US" sz="2000" dirty="0"/>
              <a:t>.</a:t>
            </a:r>
          </a:p>
        </p:txBody>
      </p:sp>
    </p:spTree>
    <p:extLst>
      <p:ext uri="{BB962C8B-B14F-4D97-AF65-F5344CB8AC3E}">
        <p14:creationId xmlns:p14="http://schemas.microsoft.com/office/powerpoint/2010/main" val="239496074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2"/>
          <a:srcRect l="131" r="940"/>
          <a:stretch/>
        </p:blipFill>
        <p:spPr>
          <a:xfrm>
            <a:off x="0" y="0"/>
            <a:ext cx="9203310" cy="6858000"/>
          </a:xfrm>
        </p:spPr>
      </p:pic>
    </p:spTree>
    <p:extLst>
      <p:ext uri="{BB962C8B-B14F-4D97-AF65-F5344CB8AC3E}">
        <p14:creationId xmlns:p14="http://schemas.microsoft.com/office/powerpoint/2010/main" val="183921268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1017" b="1017"/>
          <a:stretch>
            <a:fillRect/>
          </a:stretch>
        </p:blipFill>
        <p:spPr>
          <a:xfrm>
            <a:off x="-1" y="0"/>
            <a:ext cx="9144001" cy="6858000"/>
          </a:xfrm>
        </p:spPr>
      </p:pic>
    </p:spTree>
    <p:extLst>
      <p:ext uri="{BB962C8B-B14F-4D97-AF65-F5344CB8AC3E}">
        <p14:creationId xmlns:p14="http://schemas.microsoft.com/office/powerpoint/2010/main" val="306865465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2"/>
          <a:srcRect l="1" t="2827" r="421" b="-3819"/>
          <a:stretch/>
        </p:blipFill>
        <p:spPr>
          <a:xfrm>
            <a:off x="0" y="53666"/>
            <a:ext cx="9014329" cy="6804334"/>
          </a:xfrm>
        </p:spPr>
      </p:pic>
    </p:spTree>
    <p:extLst>
      <p:ext uri="{BB962C8B-B14F-4D97-AF65-F5344CB8AC3E}">
        <p14:creationId xmlns:p14="http://schemas.microsoft.com/office/powerpoint/2010/main" val="57077347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
        <p:nvSpPr>
          <p:cNvPr id="4" name="Rectangle 3"/>
          <p:cNvSpPr/>
          <p:nvPr/>
        </p:nvSpPr>
        <p:spPr>
          <a:xfrm>
            <a:off x="460676" y="258304"/>
            <a:ext cx="2783277" cy="369332"/>
          </a:xfrm>
          <a:prstGeom prst="rect">
            <a:avLst/>
          </a:prstGeom>
        </p:spPr>
        <p:txBody>
          <a:bodyPr wrap="square">
            <a:spAutoFit/>
          </a:bodyPr>
          <a:lstStyle/>
          <a:p>
            <a:r>
              <a:rPr lang="en-US" i="1" dirty="0"/>
              <a:t>Let's Read...</a:t>
            </a:r>
            <a:endParaRPr lang="en-US" dirty="0"/>
          </a:p>
        </p:txBody>
      </p:sp>
      <p:pic>
        <p:nvPicPr>
          <p:cNvPr id="5" name="Picture 4"/>
          <p:cNvPicPr>
            <a:picLocks noChangeAspect="1"/>
          </p:cNvPicPr>
          <p:nvPr/>
        </p:nvPicPr>
        <p:blipFill>
          <a:blip r:embed="rId2"/>
          <a:stretch>
            <a:fillRect/>
          </a:stretch>
        </p:blipFill>
        <p:spPr>
          <a:xfrm>
            <a:off x="1901603" y="0"/>
            <a:ext cx="6087329" cy="6858000"/>
          </a:xfrm>
          <a:prstGeom prst="rect">
            <a:avLst/>
          </a:prstGeom>
        </p:spPr>
      </p:pic>
    </p:spTree>
    <p:extLst>
      <p:ext uri="{BB962C8B-B14F-4D97-AF65-F5344CB8AC3E}">
        <p14:creationId xmlns:p14="http://schemas.microsoft.com/office/powerpoint/2010/main" val="248646148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1135" b="1135"/>
          <a:stretch>
            <a:fillRect/>
          </a:stretch>
        </p:blipFill>
        <p:spPr>
          <a:xfrm>
            <a:off x="457200" y="673502"/>
            <a:ext cx="8229600" cy="4525963"/>
          </a:xfrm>
        </p:spPr>
      </p:pic>
    </p:spTree>
    <p:extLst>
      <p:ext uri="{BB962C8B-B14F-4D97-AF65-F5344CB8AC3E}">
        <p14:creationId xmlns:p14="http://schemas.microsoft.com/office/powerpoint/2010/main" val="10167656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2"/>
          <a:srcRect t="-421" b="-38840"/>
          <a:stretch/>
        </p:blipFill>
        <p:spPr>
          <a:xfrm>
            <a:off x="457200" y="260973"/>
            <a:ext cx="8229600" cy="4525963"/>
          </a:xfrm>
        </p:spPr>
      </p:pic>
      <p:cxnSp>
        <p:nvCxnSpPr>
          <p:cNvPr id="6" name="Straight Connector 5"/>
          <p:cNvCxnSpPr/>
          <p:nvPr/>
        </p:nvCxnSpPr>
        <p:spPr>
          <a:xfrm flipH="1">
            <a:off x="4479745" y="3260607"/>
            <a:ext cx="34327" cy="3597393"/>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79244555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41838" r="-41838"/>
          <a:stretch>
            <a:fillRect/>
          </a:stretch>
        </p:blipFill>
        <p:spPr>
          <a:xfrm>
            <a:off x="-1112460" y="0"/>
            <a:ext cx="11879576" cy="6533309"/>
          </a:xfrm>
        </p:spPr>
      </p:pic>
    </p:spTree>
    <p:extLst>
      <p:ext uri="{BB962C8B-B14F-4D97-AF65-F5344CB8AC3E}">
        <p14:creationId xmlns:p14="http://schemas.microsoft.com/office/powerpoint/2010/main" val="280771510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l="-40273" r="-40273"/>
          <a:stretch>
            <a:fillRect/>
          </a:stretch>
        </p:blipFill>
        <p:spPr>
          <a:xfrm>
            <a:off x="-1973834" y="0"/>
            <a:ext cx="12562094" cy="6126163"/>
          </a:xfrm>
        </p:spPr>
      </p:pic>
    </p:spTree>
    <p:extLst>
      <p:ext uri="{BB962C8B-B14F-4D97-AF65-F5344CB8AC3E}">
        <p14:creationId xmlns:p14="http://schemas.microsoft.com/office/powerpoint/2010/main" val="192655055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l="-23598" r="-23598"/>
          <a:stretch>
            <a:fillRect/>
          </a:stretch>
        </p:blipFill>
        <p:spPr>
          <a:xfrm>
            <a:off x="-1585289" y="733428"/>
            <a:ext cx="9595408" cy="5277105"/>
          </a:xfrm>
        </p:spPr>
      </p:pic>
      <p:sp>
        <p:nvSpPr>
          <p:cNvPr id="5" name="TextBox 4"/>
          <p:cNvSpPr txBox="1"/>
          <p:nvPr/>
        </p:nvSpPr>
        <p:spPr>
          <a:xfrm>
            <a:off x="5437215" y="733428"/>
            <a:ext cx="3290945" cy="5078314"/>
          </a:xfrm>
          <a:prstGeom prst="rect">
            <a:avLst/>
          </a:prstGeom>
          <a:noFill/>
        </p:spPr>
        <p:txBody>
          <a:bodyPr wrap="square" rtlCol="0">
            <a:spAutoFit/>
          </a:bodyPr>
          <a:lstStyle/>
          <a:p>
            <a:r>
              <a:rPr lang="en-US" dirty="0"/>
              <a:t>At the time of his death in 1790, when more than 5,000 of them had been built, Ben Franklin had collected no money from his glass </a:t>
            </a:r>
            <a:r>
              <a:rPr lang="en-US" dirty="0" err="1"/>
              <a:t>armonica</a:t>
            </a:r>
            <a:r>
              <a:rPr lang="en-US" dirty="0"/>
              <a:t>. He refused to patent any of his inventions, saying:</a:t>
            </a:r>
          </a:p>
          <a:p>
            <a:r>
              <a:rPr lang="en-US" dirty="0"/>
              <a:t>"As we enjoy great Advantages from the Inventions of others we should be glad of an Opportunity to serve others by any Invention of ours, and this we should do freely and generously."</a:t>
            </a:r>
          </a:p>
          <a:p>
            <a:r>
              <a:rPr lang="en-US" dirty="0"/>
              <a:t>Ben certainly gave freely and generously, constantly investing time and energy to make his ideas a useful or entertaining reality. </a:t>
            </a:r>
          </a:p>
        </p:txBody>
      </p:sp>
    </p:spTree>
    <p:extLst>
      <p:ext uri="{BB962C8B-B14F-4D97-AF65-F5344CB8AC3E}">
        <p14:creationId xmlns:p14="http://schemas.microsoft.com/office/powerpoint/2010/main" val="339717869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5384"/>
            <a:ext cx="8845422" cy="1143000"/>
          </a:xfrm>
        </p:spPr>
        <p:txBody>
          <a:bodyPr/>
          <a:lstStyle/>
          <a:p>
            <a:r>
              <a:rPr lang="en-US" dirty="0" smtClean="0"/>
              <a:t>Lightning Rod</a:t>
            </a:r>
            <a:endParaRPr lang="en-US" dirty="0"/>
          </a:p>
        </p:txBody>
      </p:sp>
      <p:pic>
        <p:nvPicPr>
          <p:cNvPr id="4" name="Content Placeholder 3"/>
          <p:cNvPicPr>
            <a:picLocks noGrp="1" noChangeAspect="1"/>
          </p:cNvPicPr>
          <p:nvPr>
            <p:ph idx="1"/>
          </p:nvPr>
        </p:nvPicPr>
        <p:blipFill>
          <a:blip r:embed="rId2"/>
          <a:srcRect l="-19398" r="-19398"/>
          <a:stretch>
            <a:fillRect/>
          </a:stretch>
        </p:blipFill>
        <p:spPr>
          <a:xfrm>
            <a:off x="-177859" y="1125900"/>
            <a:ext cx="4949388" cy="2909566"/>
          </a:xfrm>
        </p:spPr>
      </p:pic>
      <p:pic>
        <p:nvPicPr>
          <p:cNvPr id="5" name="Picture 4"/>
          <p:cNvPicPr>
            <a:picLocks noChangeAspect="1"/>
          </p:cNvPicPr>
          <p:nvPr/>
        </p:nvPicPr>
        <p:blipFill>
          <a:blip r:embed="rId3"/>
          <a:stretch>
            <a:fillRect/>
          </a:stretch>
        </p:blipFill>
        <p:spPr>
          <a:xfrm>
            <a:off x="457200" y="3803029"/>
            <a:ext cx="3703084" cy="2909566"/>
          </a:xfrm>
          <a:prstGeom prst="rect">
            <a:avLst/>
          </a:prstGeom>
        </p:spPr>
      </p:pic>
      <p:sp>
        <p:nvSpPr>
          <p:cNvPr id="6" name="TextBox 5"/>
          <p:cNvSpPr txBox="1"/>
          <p:nvPr/>
        </p:nvSpPr>
        <p:spPr>
          <a:xfrm>
            <a:off x="615822" y="1125900"/>
            <a:ext cx="1853687" cy="369332"/>
          </a:xfrm>
          <a:prstGeom prst="rect">
            <a:avLst/>
          </a:prstGeom>
          <a:noFill/>
        </p:spPr>
        <p:txBody>
          <a:bodyPr wrap="square" rtlCol="0">
            <a:spAutoFit/>
          </a:bodyPr>
          <a:lstStyle/>
          <a:p>
            <a:r>
              <a:rPr lang="en-US" dirty="0" smtClean="0"/>
              <a:t>Original</a:t>
            </a:r>
            <a:endParaRPr lang="en-US" dirty="0"/>
          </a:p>
        </p:txBody>
      </p:sp>
      <p:sp>
        <p:nvSpPr>
          <p:cNvPr id="8" name="TextBox 7"/>
          <p:cNvSpPr txBox="1"/>
          <p:nvPr/>
        </p:nvSpPr>
        <p:spPr>
          <a:xfrm>
            <a:off x="615822" y="3777086"/>
            <a:ext cx="1853687" cy="369332"/>
          </a:xfrm>
          <a:prstGeom prst="rect">
            <a:avLst/>
          </a:prstGeom>
          <a:noFill/>
        </p:spPr>
        <p:txBody>
          <a:bodyPr wrap="square" rtlCol="0">
            <a:spAutoFit/>
          </a:bodyPr>
          <a:lstStyle/>
          <a:p>
            <a:r>
              <a:rPr lang="en-US" dirty="0" smtClean="0"/>
              <a:t>Modern</a:t>
            </a:r>
            <a:endParaRPr lang="en-US" dirty="0"/>
          </a:p>
        </p:txBody>
      </p:sp>
      <p:pic>
        <p:nvPicPr>
          <p:cNvPr id="9" name="Picture 8"/>
          <p:cNvPicPr>
            <a:picLocks noChangeAspect="1"/>
          </p:cNvPicPr>
          <p:nvPr/>
        </p:nvPicPr>
        <p:blipFill>
          <a:blip r:embed="rId4"/>
          <a:stretch>
            <a:fillRect/>
          </a:stretch>
        </p:blipFill>
        <p:spPr>
          <a:xfrm>
            <a:off x="4160284" y="917616"/>
            <a:ext cx="5003800" cy="6235700"/>
          </a:xfrm>
          <a:prstGeom prst="rect">
            <a:avLst/>
          </a:prstGeom>
        </p:spPr>
      </p:pic>
      <p:sp>
        <p:nvSpPr>
          <p:cNvPr id="11" name="TextBox 10"/>
          <p:cNvSpPr txBox="1"/>
          <p:nvPr/>
        </p:nvSpPr>
        <p:spPr>
          <a:xfrm>
            <a:off x="6833113" y="732950"/>
            <a:ext cx="1853687" cy="369332"/>
          </a:xfrm>
          <a:prstGeom prst="rect">
            <a:avLst/>
          </a:prstGeom>
          <a:noFill/>
        </p:spPr>
        <p:txBody>
          <a:bodyPr wrap="square" rtlCol="0">
            <a:spAutoFit/>
          </a:bodyPr>
          <a:lstStyle/>
          <a:p>
            <a:r>
              <a:rPr lang="en-US" dirty="0" smtClean="0"/>
              <a:t>How it works…</a:t>
            </a:r>
            <a:endParaRPr lang="en-US" dirty="0"/>
          </a:p>
        </p:txBody>
      </p:sp>
    </p:spTree>
    <p:extLst>
      <p:ext uri="{BB962C8B-B14F-4D97-AF65-F5344CB8AC3E}">
        <p14:creationId xmlns:p14="http://schemas.microsoft.com/office/powerpoint/2010/main" val="23372911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1824</TotalTime>
  <Words>1131</Words>
  <Application>Microsoft Macintosh PowerPoint</Application>
  <PresentationFormat>On-screen Show (4:3)</PresentationFormat>
  <Paragraphs>71</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Now &amp; Ben:  A Common Core STEM Lesson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Lightning Rod</vt:lpstr>
      <vt:lpstr>PowerPoint Presentation</vt:lpstr>
      <vt:lpstr>PowerPoint Presentation</vt:lpstr>
      <vt:lpstr>PowerPoint Presentation</vt:lpstr>
      <vt:lpstr>PowerPoint Presentation</vt:lpstr>
      <vt:lpstr>PowerPoint Presentation</vt:lpstr>
      <vt:lpstr>PowerPoint Presentation</vt:lpstr>
      <vt:lpstr>Let’s review what we already know…</vt:lpstr>
      <vt:lpstr>PowerPoint Presentation</vt:lpstr>
      <vt:lpstr>PowerPoint Presentation</vt:lpstr>
      <vt:lpstr>PowerPoint Presentation</vt:lpstr>
    </vt:vector>
  </TitlesOfParts>
  <Company>Blountville Elementary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Charity Dowell</dc:creator>
  <cp:lastModifiedBy>Charity Dowell</cp:lastModifiedBy>
  <cp:revision>23</cp:revision>
  <dcterms:created xsi:type="dcterms:W3CDTF">2014-03-30T18:31:30Z</dcterms:created>
  <dcterms:modified xsi:type="dcterms:W3CDTF">2014-04-01T00:56:05Z</dcterms:modified>
</cp:coreProperties>
</file>